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"/>
  </p:notesMasterIdLst>
  <p:sldIdLst>
    <p:sldId id="562" r:id="rId2"/>
    <p:sldId id="558" r:id="rId3"/>
    <p:sldId id="565" r:id="rId4"/>
    <p:sldId id="567" r:id="rId5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0" autoAdjust="0"/>
    <p:restoredTop sz="87359" autoAdjust="0"/>
  </p:normalViewPr>
  <p:slideViewPr>
    <p:cSldViewPr snapToGrid="0">
      <p:cViewPr varScale="1">
        <p:scale>
          <a:sx n="99" d="100"/>
          <a:sy n="99" d="100"/>
        </p:scale>
        <p:origin x="75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1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C24231-FB2C-44D7-9B62-E3CB397ABF69}" type="datetimeFigureOut">
              <a:rPr kumimoji="1" lang="ja-JP" altLang="en-US" smtClean="0"/>
              <a:t>2019/11/5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8AC83A-916E-44AD-BB4B-AD6D2B9907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3881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75574-C4B4-4EB1-B770-D720283EBE6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437758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dirty="0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75574-C4B4-4EB1-B770-D720283EBE6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1502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75574-C4B4-4EB1-B770-D720283EBE6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71350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7288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75574-C4B4-4EB1-B770-D720283EBE6E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98121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16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449040"/>
            <a:ext cx="3086100" cy="365125"/>
          </a:xfrm>
        </p:spPr>
        <p:txBody>
          <a:bodyPr/>
          <a:lstStyle/>
          <a:p>
            <a:r>
              <a:rPr lang="en-US" altLang="ja-JP" dirty="0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55971" y="6451309"/>
            <a:ext cx="2057400" cy="365125"/>
          </a:xfrm>
        </p:spPr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669471"/>
            <a:ext cx="9144000" cy="138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0" y="6343646"/>
            <a:ext cx="9144000" cy="0"/>
          </a:xfrm>
          <a:prstGeom prst="line">
            <a:avLst/>
          </a:prstGeom>
          <a:ln w="63500">
            <a:gradFill flip="none" rotWithShape="1">
              <a:gsLst>
                <a:gs pos="0">
                  <a:schemeClr val="accent1">
                    <a:lumMod val="67000"/>
                  </a:schemeClr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 descr="E:\UO\書類\ロゴマーク\isir_rogo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7" y="6430443"/>
            <a:ext cx="644403" cy="3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90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3290207"/>
            <a:ext cx="9144000" cy="13879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rgbClr val="005CBF"/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28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11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86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4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44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270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6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09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67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ja-JP">
                <a:solidFill>
                  <a:prstClr val="black">
                    <a:tint val="75000"/>
                  </a:prstClr>
                </a:solidFill>
              </a:rPr>
              <a:t>Kobayashi Lab. Osaka-university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E3DF1-5FF9-4C8F-BF6B-CEC116E1B2E4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42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2627783" y="4532209"/>
            <a:ext cx="1316535" cy="450493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給与前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pic>
        <p:nvPicPr>
          <p:cNvPr id="2053" name="Picture 5" descr="C:\Users\USER\Desktop\進行中\RENATUS関連\臨床報告_まとめ版\ダクタリ岩村さん_柴犬\IMG_17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12910" y="1820164"/>
            <a:ext cx="3077622" cy="2448270"/>
          </a:xfrm>
          <a:prstGeom prst="rect">
            <a:avLst/>
          </a:prstGeom>
          <a:noFill/>
        </p:spPr>
      </p:pic>
      <p:sp>
        <p:nvSpPr>
          <p:cNvPr id="14" name="正方形/長方形 13"/>
          <p:cNvSpPr/>
          <p:nvPr/>
        </p:nvSpPr>
        <p:spPr>
          <a:xfrm>
            <a:off x="5940152" y="4493827"/>
            <a:ext cx="1777418" cy="529827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給与</a:t>
            </a:r>
            <a:r>
              <a:rPr lang="en-US" altLang="ja-JP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45</a:t>
            </a: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日前後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pic>
        <p:nvPicPr>
          <p:cNvPr id="2050" name="Picture 2" descr="C:\Users\USER\Desktop\進行中\RENATUS関連\臨床報告_まとめ版\ダクタリ岩村さん_柴犬\IMG_2518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625476" y="1842791"/>
            <a:ext cx="3077624" cy="2448272"/>
          </a:xfrm>
          <a:prstGeom prst="rect">
            <a:avLst/>
          </a:prstGeom>
          <a:noFill/>
        </p:spPr>
      </p:pic>
      <p:pic>
        <p:nvPicPr>
          <p:cNvPr id="2051" name="Picture 3" descr="C:\Users\USER\Desktop\進行中\RENATUS関連\臨床報告_まとめ版\ダクタリ岩村さん_柴犬\IMG_17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961180" y="1842791"/>
            <a:ext cx="3077624" cy="2448272"/>
          </a:xfrm>
          <a:prstGeom prst="rect">
            <a:avLst/>
          </a:prstGeom>
          <a:noFill/>
        </p:spPr>
      </p:pic>
      <p:sp>
        <p:nvSpPr>
          <p:cNvPr id="54" name="円/楕円 53"/>
          <p:cNvSpPr/>
          <p:nvPr/>
        </p:nvSpPr>
        <p:spPr>
          <a:xfrm rot="21084090">
            <a:off x="3485090" y="1577652"/>
            <a:ext cx="1482578" cy="2551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46" name="正方形/長方形 45"/>
          <p:cNvSpPr/>
          <p:nvPr/>
        </p:nvSpPr>
        <p:spPr>
          <a:xfrm>
            <a:off x="467544" y="645561"/>
            <a:ext cx="1512168" cy="4752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 dirty="0"/>
          </a:p>
        </p:txBody>
      </p:sp>
      <p:sp>
        <p:nvSpPr>
          <p:cNvPr id="48" name="正方形/長方形 47"/>
          <p:cNvSpPr/>
          <p:nvPr/>
        </p:nvSpPr>
        <p:spPr>
          <a:xfrm>
            <a:off x="467545" y="645561"/>
            <a:ext cx="8352928" cy="475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 dirty="0"/>
          </a:p>
        </p:txBody>
      </p:sp>
      <p:sp>
        <p:nvSpPr>
          <p:cNvPr id="45" name="正方形/長方形 44"/>
          <p:cNvSpPr/>
          <p:nvPr/>
        </p:nvSpPr>
        <p:spPr>
          <a:xfrm>
            <a:off x="611560" y="645561"/>
            <a:ext cx="2160240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967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犬</a:t>
            </a:r>
            <a:r>
              <a:rPr lang="ja-JP" altLang="en-US" sz="1967" b="1" dirty="0" smtClean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症例</a:t>
            </a:r>
            <a:endParaRPr lang="en-US" altLang="ja-JP" sz="1967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051720" y="645561"/>
            <a:ext cx="6696744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柴犬</a:t>
            </a:r>
            <a:r>
              <a:rPr lang="en-US" altLang="ja-JP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(13</a:t>
            </a:r>
            <a:r>
              <a:rPr lang="ja-JP" altLang="en-US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才・オス）</a:t>
            </a:r>
            <a:endParaRPr lang="en-US" altLang="ja-JP" sz="1796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55576" y="5329887"/>
            <a:ext cx="7272546" cy="83068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3"/>
              </a:lnSpc>
            </a:pPr>
            <a:r>
              <a:rPr lang="ja-JP" altLang="en-US" sz="1800" b="1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皮膚のかゆみを抑える為に</a:t>
            </a:r>
            <a:r>
              <a:rPr lang="en-US" altLang="ja-JP" sz="1800" b="1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10</a:t>
            </a:r>
            <a:r>
              <a:rPr lang="ja-JP" altLang="en-US" sz="1800" b="1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年間投与していたステロイドをやめた。</a:t>
            </a:r>
            <a:endParaRPr lang="en-US" altLang="ja-JP" sz="1800" b="1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  <a:p>
            <a:pPr>
              <a:lnSpc>
                <a:spcPts val="1853"/>
              </a:lnSpc>
            </a:pPr>
            <a:r>
              <a:rPr lang="ja-JP" altLang="en-US" sz="1800" b="1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かゆみはなくなり、脱毛していた背中部が増毛した。</a:t>
            </a:r>
            <a:endParaRPr lang="ja-JP" altLang="ja-JP" sz="1800" b="1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55" name="右矢印 54"/>
          <p:cNvSpPr/>
          <p:nvPr/>
        </p:nvSpPr>
        <p:spPr>
          <a:xfrm>
            <a:off x="5220073" y="3972111"/>
            <a:ext cx="1114425" cy="484927"/>
          </a:xfrm>
          <a:prstGeom prst="rightArrow">
            <a:avLst/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pic>
        <p:nvPicPr>
          <p:cNvPr id="2052" name="Picture 4" descr="C:\Users\USER\Desktop\進行中\RENATUS関連\臨床報告_まとめ版\ダクタリ岩村さん_柴犬\IMG_17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-2488569" y="1770555"/>
            <a:ext cx="2149811" cy="1710190"/>
          </a:xfrm>
          <a:prstGeom prst="rect">
            <a:avLst/>
          </a:prstGeom>
          <a:noFill/>
        </p:spPr>
      </p:pic>
      <p:sp>
        <p:nvSpPr>
          <p:cNvPr id="19" name="円/楕円 18"/>
          <p:cNvSpPr/>
          <p:nvPr/>
        </p:nvSpPr>
        <p:spPr>
          <a:xfrm rot="1093945">
            <a:off x="6134124" y="1577652"/>
            <a:ext cx="1482578" cy="25514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</p:spTree>
    <p:extLst>
      <p:ext uri="{BB962C8B-B14F-4D97-AF65-F5344CB8AC3E}">
        <p14:creationId xmlns:p14="http://schemas.microsoft.com/office/powerpoint/2010/main" val="8079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467544" y="645561"/>
            <a:ext cx="1512168" cy="4752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 dirty="0"/>
          </a:p>
        </p:txBody>
      </p:sp>
      <p:sp>
        <p:nvSpPr>
          <p:cNvPr id="48" name="正方形/長方形 47"/>
          <p:cNvSpPr/>
          <p:nvPr/>
        </p:nvSpPr>
        <p:spPr>
          <a:xfrm>
            <a:off x="467545" y="645561"/>
            <a:ext cx="8352928" cy="475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 dirty="0"/>
          </a:p>
        </p:txBody>
      </p:sp>
      <p:sp>
        <p:nvSpPr>
          <p:cNvPr id="12" name="正方形/長方形 11"/>
          <p:cNvSpPr/>
          <p:nvPr/>
        </p:nvSpPr>
        <p:spPr>
          <a:xfrm>
            <a:off x="467544" y="3444137"/>
            <a:ext cx="1296144" cy="529827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給与前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pic>
        <p:nvPicPr>
          <p:cNvPr id="13" name="図 12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0B7BE27B-3134-4DFF-ACF4-86CE546C73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56492" y="1324448"/>
            <a:ext cx="4115197" cy="2259033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4716016" y="3459635"/>
            <a:ext cx="1561394" cy="529827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給与</a:t>
            </a:r>
            <a:r>
              <a:rPr lang="en-US" altLang="ja-JP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14</a:t>
            </a: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日後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4790461" y="4175777"/>
            <a:ext cx="2085796" cy="196877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3"/>
              </a:lnSpc>
            </a:pPr>
            <a:r>
              <a:rPr lang="ja-JP" altLang="en-US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足で体を掻くこともなくなり、症状も大幅に改善した。</a:t>
            </a:r>
            <a:r>
              <a:rPr lang="en-US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(</a:t>
            </a:r>
            <a:r>
              <a:rPr lang="ja-JP" altLang="en-US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尻尾も増毛した</a:t>
            </a:r>
            <a:r>
              <a:rPr lang="en-US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)</a:t>
            </a:r>
            <a:endParaRPr lang="ja-JP" altLang="ja-JP" sz="1800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805095" y="1625944"/>
            <a:ext cx="1350509" cy="1273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20" name="正方形/長方形 19"/>
          <p:cNvSpPr/>
          <p:nvPr/>
        </p:nvSpPr>
        <p:spPr>
          <a:xfrm>
            <a:off x="539552" y="4107888"/>
            <a:ext cx="2088232" cy="2553956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3"/>
              </a:lnSpc>
            </a:pPr>
            <a:r>
              <a:rPr lang="ja-JP" altLang="en-US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アトピー性皮膚炎を患っており、足で頻繁に掻きむしるため、毛が抜けている。薬を飲んでも改善されない状態が続く。</a:t>
            </a:r>
            <a:endParaRPr lang="en-US" altLang="ja-JP" sz="1800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  <a:p>
            <a:pPr>
              <a:lnSpc>
                <a:spcPts val="1853"/>
              </a:lnSpc>
            </a:pPr>
            <a:r>
              <a:rPr lang="en-US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(</a:t>
            </a:r>
            <a:r>
              <a:rPr lang="ja-JP" altLang="en-US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尻尾が薄毛状態</a:t>
            </a:r>
            <a:r>
              <a:rPr lang="en-US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)</a:t>
            </a:r>
            <a:endParaRPr lang="ja-JP" altLang="ja-JP" sz="1800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pic>
        <p:nvPicPr>
          <p:cNvPr id="24" name="図 2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559864A5-C049-40E8-82A4-365420C541D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29298" t="14965" b="14286"/>
          <a:stretch>
            <a:fillRect/>
          </a:stretch>
        </p:blipFill>
        <p:spPr>
          <a:xfrm rot="10800000">
            <a:off x="4706922" y="1324355"/>
            <a:ext cx="4113551" cy="2259587"/>
          </a:xfrm>
          <a:prstGeom prst="rect">
            <a:avLst/>
          </a:prstGeom>
        </p:spPr>
      </p:pic>
      <p:sp>
        <p:nvSpPr>
          <p:cNvPr id="25" name="円/楕円 24"/>
          <p:cNvSpPr/>
          <p:nvPr/>
        </p:nvSpPr>
        <p:spPr>
          <a:xfrm>
            <a:off x="2777999" y="2019270"/>
            <a:ext cx="1350509" cy="1273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26" name="円/楕円 25"/>
          <p:cNvSpPr/>
          <p:nvPr/>
        </p:nvSpPr>
        <p:spPr>
          <a:xfrm>
            <a:off x="6661108" y="1799671"/>
            <a:ext cx="1350509" cy="12732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27" name="円/楕円 26"/>
          <p:cNvSpPr/>
          <p:nvPr/>
        </p:nvSpPr>
        <p:spPr>
          <a:xfrm>
            <a:off x="4991271" y="1640413"/>
            <a:ext cx="1277224" cy="120416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945662" y="1668589"/>
            <a:ext cx="847993" cy="700783"/>
            <a:chOff x="163289" y="133352"/>
            <a:chExt cx="771525" cy="676276"/>
          </a:xfrm>
        </p:grpSpPr>
        <p:sp>
          <p:nvSpPr>
            <p:cNvPr id="43" name="円/楕円 42"/>
            <p:cNvSpPr/>
            <p:nvPr/>
          </p:nvSpPr>
          <p:spPr>
            <a:xfrm>
              <a:off x="163289" y="171452"/>
              <a:ext cx="276225" cy="276225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112" dirty="0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75195" y="133352"/>
              <a:ext cx="759619" cy="67627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539" b="1" dirty="0">
                  <a:solidFill>
                    <a:schemeClr val="bg1"/>
                  </a:solidFill>
                  <a:latin typeface="Bahnschrift" pitchFamily="34" charset="0"/>
                  <a:ea typeface="游ゴシック Medium" pitchFamily="50" charset="-128"/>
                </a:rPr>
                <a:t>1</a:t>
              </a:r>
            </a:p>
          </p:txBody>
        </p:sp>
      </p:grpSp>
      <p:grpSp>
        <p:nvGrpSpPr>
          <p:cNvPr id="29" name="グループ化 28"/>
          <p:cNvGrpSpPr/>
          <p:nvPr/>
        </p:nvGrpSpPr>
        <p:grpSpPr>
          <a:xfrm>
            <a:off x="2928091" y="2008033"/>
            <a:ext cx="847993" cy="700783"/>
            <a:chOff x="1915889" y="571502"/>
            <a:chExt cx="771525" cy="676276"/>
          </a:xfrm>
        </p:grpSpPr>
        <p:sp>
          <p:nvSpPr>
            <p:cNvPr id="41" name="円/楕円 40"/>
            <p:cNvSpPr/>
            <p:nvPr/>
          </p:nvSpPr>
          <p:spPr>
            <a:xfrm>
              <a:off x="1915889" y="609602"/>
              <a:ext cx="276225" cy="276225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112" dirty="0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1927795" y="571502"/>
              <a:ext cx="759619" cy="67627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539" b="1" dirty="0">
                  <a:solidFill>
                    <a:schemeClr val="bg1"/>
                  </a:solidFill>
                  <a:latin typeface="Bahnschrift" pitchFamily="34" charset="0"/>
                  <a:ea typeface="游ゴシック Medium" pitchFamily="50" charset="-128"/>
                </a:rPr>
                <a:t>2</a:t>
              </a: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5172853" y="1596004"/>
            <a:ext cx="847993" cy="700783"/>
            <a:chOff x="4030439" y="133352"/>
            <a:chExt cx="771525" cy="676276"/>
          </a:xfrm>
        </p:grpSpPr>
        <p:sp>
          <p:nvSpPr>
            <p:cNvPr id="39" name="円/楕円 38"/>
            <p:cNvSpPr/>
            <p:nvPr/>
          </p:nvSpPr>
          <p:spPr>
            <a:xfrm>
              <a:off x="4030439" y="171452"/>
              <a:ext cx="276225" cy="276225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112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4042345" y="133352"/>
              <a:ext cx="759619" cy="67627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539" b="1" dirty="0">
                  <a:solidFill>
                    <a:schemeClr val="bg1"/>
                  </a:solidFill>
                  <a:latin typeface="Bahnschrift" pitchFamily="34" charset="0"/>
                  <a:ea typeface="游ゴシック Medium" pitchFamily="50" charset="-128"/>
                </a:rPr>
                <a:t>1</a:t>
              </a:r>
            </a:p>
          </p:txBody>
        </p:sp>
      </p:grpSp>
      <p:grpSp>
        <p:nvGrpSpPr>
          <p:cNvPr id="31" name="グループ化 30"/>
          <p:cNvGrpSpPr/>
          <p:nvPr/>
        </p:nvGrpSpPr>
        <p:grpSpPr>
          <a:xfrm>
            <a:off x="7468425" y="2767268"/>
            <a:ext cx="847993" cy="700783"/>
            <a:chOff x="6202139" y="1295402"/>
            <a:chExt cx="771525" cy="676276"/>
          </a:xfrm>
        </p:grpSpPr>
        <p:sp>
          <p:nvSpPr>
            <p:cNvPr id="37" name="円/楕円 36"/>
            <p:cNvSpPr/>
            <p:nvPr/>
          </p:nvSpPr>
          <p:spPr>
            <a:xfrm>
              <a:off x="6202139" y="1333502"/>
              <a:ext cx="276225" cy="276225"/>
            </a:xfrm>
            <a:prstGeom prst="ellipse">
              <a:avLst/>
            </a:prstGeom>
            <a:solidFill>
              <a:schemeClr val="tx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ja-JP" altLang="en-US" sz="1112" dirty="0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6214045" y="1295402"/>
              <a:ext cx="759619" cy="676276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ja-JP" sz="1539" b="1" dirty="0">
                  <a:solidFill>
                    <a:schemeClr val="bg1"/>
                  </a:solidFill>
                  <a:latin typeface="Bahnschrift" pitchFamily="34" charset="0"/>
                  <a:ea typeface="游ゴシック Medium" pitchFamily="50" charset="-128"/>
                </a:rPr>
                <a:t>2</a:t>
              </a:r>
            </a:p>
          </p:txBody>
        </p:sp>
      </p:grpSp>
      <p:pic>
        <p:nvPicPr>
          <p:cNvPr id="32" name="図 31" descr="服用後　尻尾　足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31254" y="3776044"/>
            <a:ext cx="1689218" cy="2300619"/>
          </a:xfrm>
          <a:prstGeom prst="rect">
            <a:avLst/>
          </a:prstGeom>
        </p:spPr>
      </p:pic>
      <p:pic>
        <p:nvPicPr>
          <p:cNvPr id="33" name="図 32" descr="服用前　尻尾　足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43808" y="3768445"/>
            <a:ext cx="1699730" cy="2308218"/>
          </a:xfrm>
          <a:prstGeom prst="rect">
            <a:avLst/>
          </a:prstGeom>
        </p:spPr>
      </p:pic>
      <p:sp>
        <p:nvSpPr>
          <p:cNvPr id="34" name="右矢印 33"/>
          <p:cNvSpPr/>
          <p:nvPr/>
        </p:nvSpPr>
        <p:spPr>
          <a:xfrm>
            <a:off x="4029758" y="3021668"/>
            <a:ext cx="1114425" cy="484927"/>
          </a:xfrm>
          <a:prstGeom prst="rightArrow">
            <a:avLst/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35" name="円/楕円 34"/>
          <p:cNvSpPr/>
          <p:nvPr/>
        </p:nvSpPr>
        <p:spPr>
          <a:xfrm>
            <a:off x="3001361" y="4003166"/>
            <a:ext cx="1040121" cy="15832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36" name="円/楕円 35"/>
          <p:cNvSpPr/>
          <p:nvPr/>
        </p:nvSpPr>
        <p:spPr>
          <a:xfrm>
            <a:off x="7315261" y="4135011"/>
            <a:ext cx="1048486" cy="15960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45" name="正方形/長方形 44"/>
          <p:cNvSpPr/>
          <p:nvPr/>
        </p:nvSpPr>
        <p:spPr>
          <a:xfrm>
            <a:off x="611560" y="645561"/>
            <a:ext cx="2160240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967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犬</a:t>
            </a:r>
            <a:r>
              <a:rPr lang="ja-JP" altLang="en-US" sz="1967" b="1" dirty="0" smtClean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症例</a:t>
            </a:r>
            <a:endParaRPr lang="en-US" altLang="ja-JP" sz="1967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051720" y="645561"/>
            <a:ext cx="6696744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ゴールデンレトリバー</a:t>
            </a:r>
            <a:r>
              <a:rPr lang="en-US" altLang="ja-JP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(13</a:t>
            </a:r>
            <a:r>
              <a:rPr lang="ja-JP" altLang="en-US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才）</a:t>
            </a:r>
            <a:endParaRPr lang="en-US" altLang="ja-JP" sz="1796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937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467545" y="3958466"/>
            <a:ext cx="1440160" cy="529827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給与前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4810806" y="3979498"/>
            <a:ext cx="1921434" cy="529827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給与</a:t>
            </a:r>
            <a:r>
              <a:rPr lang="en-US" altLang="ja-JP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40</a:t>
            </a: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日後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67544" y="645561"/>
            <a:ext cx="1512168" cy="4752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 dirty="0"/>
          </a:p>
        </p:txBody>
      </p:sp>
      <p:sp>
        <p:nvSpPr>
          <p:cNvPr id="48" name="正方形/長方形 47"/>
          <p:cNvSpPr/>
          <p:nvPr/>
        </p:nvSpPr>
        <p:spPr>
          <a:xfrm>
            <a:off x="467545" y="645561"/>
            <a:ext cx="8352928" cy="475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 dirty="0"/>
          </a:p>
        </p:txBody>
      </p:sp>
      <p:sp>
        <p:nvSpPr>
          <p:cNvPr id="45" name="正方形/長方形 44"/>
          <p:cNvSpPr/>
          <p:nvPr/>
        </p:nvSpPr>
        <p:spPr>
          <a:xfrm>
            <a:off x="611560" y="645561"/>
            <a:ext cx="2160240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967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猫</a:t>
            </a:r>
            <a:r>
              <a:rPr lang="ja-JP" altLang="en-US" sz="1967" b="1" dirty="0" smtClean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症例</a:t>
            </a:r>
            <a:endParaRPr lang="en-US" altLang="ja-JP" sz="1967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051720" y="645561"/>
            <a:ext cx="6696744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スコティッシュフォールド</a:t>
            </a:r>
            <a:r>
              <a:rPr lang="en-US" altLang="ja-JP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(6</a:t>
            </a:r>
            <a:r>
              <a:rPr lang="ja-JP" altLang="en-US" sz="1796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才・オス）</a:t>
            </a:r>
            <a:endParaRPr lang="en-US" altLang="ja-JP" sz="1796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5129782" y="4561716"/>
            <a:ext cx="3474666" cy="131879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3"/>
              </a:lnSpc>
            </a:pPr>
            <a:r>
              <a:rPr lang="ja-JP" altLang="ja-JP" sz="1800" dirty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糖尿病の数値が下がり</a:t>
            </a:r>
            <a:r>
              <a:rPr lang="ja-JP" altLang="en-US" sz="1800" dirty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、食欲が戻る</a:t>
            </a:r>
            <a:r>
              <a:rPr lang="ja-JP" altLang="en-US" sz="1800" dirty="0" smtClean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。</a:t>
            </a:r>
            <a:r>
              <a:rPr lang="ja-JP" altLang="ja-JP" sz="1800" dirty="0" smtClean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体</a:t>
            </a:r>
            <a:r>
              <a:rPr lang="ja-JP" altLang="ja-JP" sz="1800" dirty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全体</a:t>
            </a:r>
            <a:r>
              <a:rPr lang="ja-JP" altLang="en-US" sz="1800" dirty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が</a:t>
            </a:r>
            <a:r>
              <a:rPr lang="ja-JP" altLang="ja-JP" sz="1800" dirty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増毛</a:t>
            </a:r>
            <a:r>
              <a:rPr lang="ja-JP" altLang="en-US" sz="1800" dirty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した</a:t>
            </a:r>
            <a:r>
              <a:rPr lang="ja-JP" altLang="ja-JP" sz="1800" dirty="0">
                <a:solidFill>
                  <a:sysClr val="windowText" lastClr="000000"/>
                </a:solidFill>
                <a:latin typeface="游ゴシック Medium" pitchFamily="50" charset="-128"/>
                <a:ea typeface="游ゴシック Medium" pitchFamily="50" charset="-128"/>
              </a:rPr>
              <a:t>。</a:t>
            </a:r>
          </a:p>
        </p:txBody>
      </p:sp>
      <p:pic>
        <p:nvPicPr>
          <p:cNvPr id="25" name="図 24" descr="DSC_0066.JPG"/>
          <p:cNvPicPr>
            <a:picLocks noChangeAspect="1"/>
          </p:cNvPicPr>
          <p:nvPr/>
        </p:nvPicPr>
        <p:blipFill>
          <a:blip r:embed="rId3" cstate="print"/>
          <a:srcRect l="34310" t="17024" r="23275" b="27406"/>
          <a:stretch>
            <a:fillRect/>
          </a:stretch>
        </p:blipFill>
        <p:spPr>
          <a:xfrm>
            <a:off x="4788025" y="1460226"/>
            <a:ext cx="3960440" cy="2647662"/>
          </a:xfrm>
          <a:prstGeom prst="rect">
            <a:avLst/>
          </a:prstGeom>
        </p:spPr>
      </p:pic>
      <p:pic>
        <p:nvPicPr>
          <p:cNvPr id="26" name="図 25" descr="DSC_0086.JPG"/>
          <p:cNvPicPr>
            <a:picLocks noChangeAspect="1"/>
          </p:cNvPicPr>
          <p:nvPr/>
        </p:nvPicPr>
        <p:blipFill>
          <a:blip r:embed="rId4" cstate="print"/>
          <a:srcRect l="20672" t="8585" r="22111" b="19877"/>
          <a:stretch>
            <a:fillRect/>
          </a:stretch>
        </p:blipFill>
        <p:spPr>
          <a:xfrm>
            <a:off x="467544" y="1438077"/>
            <a:ext cx="4186595" cy="2669811"/>
          </a:xfrm>
          <a:prstGeom prst="rect">
            <a:avLst/>
          </a:prstGeom>
        </p:spPr>
      </p:pic>
      <p:sp>
        <p:nvSpPr>
          <p:cNvPr id="27" name="正方形/長方形 26"/>
          <p:cNvSpPr/>
          <p:nvPr/>
        </p:nvSpPr>
        <p:spPr>
          <a:xfrm>
            <a:off x="683567" y="4515221"/>
            <a:ext cx="3462229" cy="785199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53"/>
              </a:lnSpc>
            </a:pPr>
            <a:r>
              <a:rPr lang="ja-JP" altLang="en-US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軽度の糖尿病と診断。食欲もなく、元気のない表情。</a:t>
            </a:r>
            <a:endParaRPr lang="ja-JP" altLang="ja-JP" sz="1800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>
            <a:off x="4067944" y="3538667"/>
            <a:ext cx="1152128" cy="501332"/>
          </a:xfrm>
          <a:prstGeom prst="rightArrow">
            <a:avLst/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31" name="円/楕円 30"/>
          <p:cNvSpPr/>
          <p:nvPr/>
        </p:nvSpPr>
        <p:spPr>
          <a:xfrm rot="4257658">
            <a:off x="1058944" y="1276897"/>
            <a:ext cx="1588837" cy="230271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34" name="円/楕円 33"/>
          <p:cNvSpPr/>
          <p:nvPr/>
        </p:nvSpPr>
        <p:spPr>
          <a:xfrm rot="3914146">
            <a:off x="5272059" y="1486458"/>
            <a:ext cx="1654076" cy="239556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1563084"/>
              </p:ext>
            </p:extLst>
          </p:nvPr>
        </p:nvGraphicFramePr>
        <p:xfrm>
          <a:off x="4211960" y="5591169"/>
          <a:ext cx="4581130" cy="1079765"/>
        </p:xfrm>
        <a:graphic>
          <a:graphicData uri="http://schemas.openxmlformats.org/drawingml/2006/table">
            <a:tbl>
              <a:tblPr/>
              <a:tblGrid>
                <a:gridCol w="916226"/>
                <a:gridCol w="916226"/>
                <a:gridCol w="916226"/>
                <a:gridCol w="916226"/>
                <a:gridCol w="916226"/>
              </a:tblGrid>
              <a:tr h="21595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検査項目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基準値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検査結果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159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検査初日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19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日後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40</a:t>
                      </a:r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日後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53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ＧＬＵ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76-145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FF0000"/>
                          </a:solidFill>
                          <a:latin typeface="ＭＳ Ｐゴシック"/>
                        </a:rPr>
                        <a:t>235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B0F0"/>
                          </a:solidFill>
                          <a:latin typeface="ＭＳ Ｐゴシック"/>
                        </a:rPr>
                        <a:t>110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400" b="1" i="0" u="none" strike="noStrike" dirty="0">
                          <a:solidFill>
                            <a:srgbClr val="00B0F0"/>
                          </a:solidFill>
                          <a:latin typeface="ＭＳ Ｐゴシック"/>
                        </a:rPr>
                        <a:t>125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mg/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ＭＳ Ｐゴシック"/>
                        </a:rPr>
                        <a:t>dL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ＭＳ Ｐゴシック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mg/dL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mg/dL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mg/dL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5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HI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>
                          <a:solidFill>
                            <a:srgbClr val="000000"/>
                          </a:solidFill>
                          <a:latin typeface="ＭＳ Ｐゴシック"/>
                        </a:rPr>
                        <a:t>正常値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400" b="0" i="0" u="none" strike="noStrike" dirty="0">
                          <a:solidFill>
                            <a:srgbClr val="000000"/>
                          </a:solidFill>
                          <a:latin typeface="ＭＳ Ｐゴシック"/>
                        </a:rPr>
                        <a:t>正常値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21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755576" y="4488292"/>
            <a:ext cx="1440160" cy="407333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給与前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3971738" y="5329887"/>
            <a:ext cx="1921434" cy="339444"/>
          </a:xfrm>
          <a:prstGeom prst="rect">
            <a:avLst/>
          </a:prstGeom>
          <a:solidFill>
            <a:srgbClr val="002060"/>
          </a:solidFill>
          <a:ln w="63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b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58"/>
              </a:lnSpc>
            </a:pP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　給与</a:t>
            </a:r>
            <a:r>
              <a:rPr lang="en-US" altLang="ja-JP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28</a:t>
            </a:r>
            <a:r>
              <a:rPr lang="ja-JP" altLang="en-US" sz="2000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日後</a:t>
            </a:r>
            <a:endParaRPr lang="ja-JP" altLang="ja-JP" sz="2000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467544" y="645561"/>
            <a:ext cx="1512168" cy="47522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/>
          </a:p>
        </p:txBody>
      </p:sp>
      <p:sp>
        <p:nvSpPr>
          <p:cNvPr id="48" name="正方形/長方形 47"/>
          <p:cNvSpPr/>
          <p:nvPr/>
        </p:nvSpPr>
        <p:spPr>
          <a:xfrm>
            <a:off x="467545" y="645561"/>
            <a:ext cx="8352928" cy="47522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/>
          <a:p>
            <a:pPr algn="ctr"/>
            <a:endParaRPr kumimoji="1" lang="ja-JP" altLang="en-US" sz="1539"/>
          </a:p>
        </p:txBody>
      </p:sp>
      <p:sp>
        <p:nvSpPr>
          <p:cNvPr id="45" name="正方形/長方形 44"/>
          <p:cNvSpPr/>
          <p:nvPr/>
        </p:nvSpPr>
        <p:spPr>
          <a:xfrm>
            <a:off x="611560" y="645561"/>
            <a:ext cx="2160240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967" b="1" dirty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猫</a:t>
            </a:r>
            <a:r>
              <a:rPr lang="ja-JP" altLang="en-US" sz="1967" b="1" dirty="0" smtClean="0">
                <a:solidFill>
                  <a:schemeClr val="bg1"/>
                </a:solidFill>
                <a:latin typeface="游ゴシック Medium" pitchFamily="50" charset="-128"/>
                <a:ea typeface="游ゴシック Medium" pitchFamily="50" charset="-128"/>
              </a:rPr>
              <a:t>症例</a:t>
            </a:r>
            <a:endParaRPr lang="en-US" altLang="ja-JP" sz="1967" b="1" dirty="0">
              <a:solidFill>
                <a:schemeClr val="bg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2051720" y="645561"/>
            <a:ext cx="6696744" cy="814665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926"/>
              </a:lnSpc>
            </a:pPr>
            <a:r>
              <a:rPr lang="ja-JP" altLang="en-US" sz="1796" dirty="0" smtClean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雑種</a:t>
            </a:r>
            <a:endParaRPr lang="en-US" altLang="ja-JP" sz="1796" dirty="0">
              <a:solidFill>
                <a:schemeClr val="tx1"/>
              </a:solidFill>
              <a:latin typeface="游ゴシック Medium" pitchFamily="50" charset="-128"/>
              <a:ea typeface="游ゴシック Medium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349763" y="5957521"/>
            <a:ext cx="5074643" cy="72999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1853"/>
              </a:lnSpc>
            </a:pPr>
            <a:r>
              <a:rPr lang="ja-JP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背中の幅</a:t>
            </a:r>
            <a:r>
              <a:rPr lang="en-US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2cm</a:t>
            </a:r>
            <a:r>
              <a:rPr lang="ja-JP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×長さ</a:t>
            </a:r>
            <a:r>
              <a:rPr lang="en-US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20cm</a:t>
            </a:r>
            <a:r>
              <a:rPr lang="ja-JP" altLang="ja-JP" sz="1800" dirty="0">
                <a:solidFill>
                  <a:schemeClr val="tx1"/>
                </a:solidFill>
                <a:latin typeface="游ゴシック Medium" pitchFamily="50" charset="-128"/>
                <a:ea typeface="游ゴシック Medium" pitchFamily="50" charset="-128"/>
              </a:rPr>
              <a:t>くらいの脱毛が完治。</a:t>
            </a:r>
          </a:p>
        </p:txBody>
      </p:sp>
      <p:pic>
        <p:nvPicPr>
          <p:cNvPr id="5121" name="Picture 1" descr="C:\Users\USER\Desktop\進行中\RENATUS関連\臨床報告_まとめ版\猫06180717\DSC_0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23490" y="2496643"/>
            <a:ext cx="4465573" cy="2664296"/>
          </a:xfrm>
          <a:prstGeom prst="rect">
            <a:avLst/>
          </a:prstGeom>
          <a:noFill/>
        </p:spPr>
      </p:pic>
      <p:pic>
        <p:nvPicPr>
          <p:cNvPr id="5124" name="Picture 4" descr="C:\Users\USER\Desktop\進行中\RENATUS関連\Si臨床試験\190613レナ用_検証写真_猫\IMGP74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596004"/>
            <a:ext cx="4608512" cy="2896587"/>
          </a:xfrm>
          <a:prstGeom prst="rect">
            <a:avLst/>
          </a:prstGeom>
          <a:noFill/>
        </p:spPr>
      </p:pic>
      <p:sp>
        <p:nvSpPr>
          <p:cNvPr id="23" name="円/楕円 22"/>
          <p:cNvSpPr/>
          <p:nvPr/>
        </p:nvSpPr>
        <p:spPr>
          <a:xfrm rot="615380">
            <a:off x="1851552" y="1667737"/>
            <a:ext cx="1078930" cy="19038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25" name="円/楕円 24"/>
          <p:cNvSpPr/>
          <p:nvPr/>
        </p:nvSpPr>
        <p:spPr>
          <a:xfrm rot="259174">
            <a:off x="6536661" y="1727021"/>
            <a:ext cx="1078930" cy="316171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  <p:sp>
        <p:nvSpPr>
          <p:cNvPr id="26" name="右矢印 25"/>
          <p:cNvSpPr/>
          <p:nvPr/>
        </p:nvSpPr>
        <p:spPr>
          <a:xfrm>
            <a:off x="5004048" y="3836334"/>
            <a:ext cx="1152128" cy="501332"/>
          </a:xfrm>
          <a:prstGeom prst="rightArrow">
            <a:avLst/>
          </a:prstGeom>
          <a:solidFill>
            <a:srgbClr val="FF0000"/>
          </a:solidFill>
          <a:ln w="3175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193" tIns="44596" rIns="89193" bIns="44596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ja-JP" altLang="en-US" sz="1112" dirty="0"/>
          </a:p>
        </p:txBody>
      </p:sp>
    </p:spTree>
    <p:extLst>
      <p:ext uri="{BB962C8B-B14F-4D97-AF65-F5344CB8AC3E}">
        <p14:creationId xmlns:p14="http://schemas.microsoft.com/office/powerpoint/2010/main" val="117730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6573</TotalTime>
  <Words>204</Words>
  <Application>Microsoft Office PowerPoint</Application>
  <PresentationFormat>画面に合わせる (4:3)</PresentationFormat>
  <Paragraphs>51</Paragraphs>
  <Slides>4</Slides>
  <Notes>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2" baseType="lpstr">
      <vt:lpstr>ＭＳ Ｐゴシック</vt:lpstr>
      <vt:lpstr>游ゴシック</vt:lpstr>
      <vt:lpstr>游ゴシック Medium</vt:lpstr>
      <vt:lpstr>Arial</vt:lpstr>
      <vt:lpstr>Bahnschrift</vt:lpstr>
      <vt:lpstr>Calibri</vt:lpstr>
      <vt:lpstr>Calibri Light</vt:lpstr>
      <vt:lpstr>1_Office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Yuki</dc:creator>
  <cp:lastModifiedBy>Hikaru Kobayashi</cp:lastModifiedBy>
  <cp:revision>206</cp:revision>
  <cp:lastPrinted>2019-10-23T09:00:25Z</cp:lastPrinted>
  <dcterms:created xsi:type="dcterms:W3CDTF">2019-08-03T07:40:44Z</dcterms:created>
  <dcterms:modified xsi:type="dcterms:W3CDTF">2019-11-05T04:32:35Z</dcterms:modified>
</cp:coreProperties>
</file>